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dams" initials="JA" lastIdx="0" clrIdx="0">
    <p:extLst>
      <p:ext uri="{19B8F6BF-5375-455C-9EA6-DF929625EA0E}">
        <p15:presenceInfo xmlns:p15="http://schemas.microsoft.com/office/powerpoint/2012/main" userId="S-1-5-21-10225062-994450010-499016450-33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404309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235317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40619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139593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197173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49516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178426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246507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249630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149297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5D42A-774C-4C8D-BF3C-A25D1ECCA242}" type="datetimeFigureOut">
              <a:rPr lang="en-NZ" smtClean="0"/>
              <a:t>10/12/2019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069A0FD-B405-4D00-92A7-ED49E4B0E0F1}" type="slidenum">
              <a:rPr lang="en-NZ" smtClean="0"/>
              <a:t>‹#›</a:t>
            </a:fld>
            <a:endParaRPr lang="en-NZ" dirty="0"/>
          </a:p>
        </p:txBody>
      </p:sp>
    </p:spTree>
    <p:extLst>
      <p:ext uri="{BB962C8B-B14F-4D97-AF65-F5344CB8AC3E}">
        <p14:creationId xmlns:p14="http://schemas.microsoft.com/office/powerpoint/2010/main" val="298881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5D42A-774C-4C8D-BF3C-A25D1ECCA242}" type="datetimeFigureOut">
              <a:rPr lang="en-NZ" smtClean="0"/>
              <a:t>10/12/2019</a:t>
            </a:fld>
            <a:endParaRPr lang="en-NZ"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9A0FD-B405-4D00-92A7-ED49E4B0E0F1}" type="slidenum">
              <a:rPr lang="en-NZ" smtClean="0"/>
              <a:t>‹#›</a:t>
            </a:fld>
            <a:endParaRPr lang="en-NZ" dirty="0"/>
          </a:p>
        </p:txBody>
      </p:sp>
    </p:spTree>
    <p:extLst>
      <p:ext uri="{BB962C8B-B14F-4D97-AF65-F5344CB8AC3E}">
        <p14:creationId xmlns:p14="http://schemas.microsoft.com/office/powerpoint/2010/main" val="1482145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healthed.govt.nz/" TargetMode="Externa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healthed.govt.nz/" TargetMode="Externa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www.healthed.govt.nz/" TargetMode="External"/><Relationship Id="rId4" Type="http://schemas.openxmlformats.org/officeDocument/2006/relationships/hyperlink" Target="https://www.netsafe.org.nz/bullying-abuse-suppo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www.healthed.govt.nz/" TargetMode="External"/><Relationship Id="rId4" Type="http://schemas.openxmlformats.org/officeDocument/2006/relationships/hyperlink" Target="https://www.health.govt.nz/your-health/healthy-living/food-activity-and-sleep/physical-activity/sit-less-move-mo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bikewisechallenge.co.nz/" TargetMode="External"/><Relationship Id="rId2" Type="http://schemas.openxmlformats.org/officeDocument/2006/relationships/hyperlink" Target="https://can.org.nz/article/february-is-bikewise-month" TargetMode="External"/><Relationship Id="rId1" Type="http://schemas.openxmlformats.org/officeDocument/2006/relationships/slideLayout" Target="../slideLayouts/slideLayout7.xml"/><Relationship Id="rId6" Type="http://schemas.openxmlformats.org/officeDocument/2006/relationships/hyperlink" Target="http://www.healthed.govt.nz/"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heartfoundation.org.nz/wellbeing/healthy-eating/eating-for-a-healthy-heart"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www.healthed.govt.nz/"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healthed.govt.nz/"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healthed.govt.nz/"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healthed.govt.nz/"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www.healthed.govt.nz/"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3300" y="202165"/>
            <a:ext cx="5808663" cy="4903235"/>
          </a:xfrm>
          <a:prstGeom prst="rect">
            <a:avLst/>
          </a:prstGeom>
        </p:spPr>
      </p:pic>
    </p:spTree>
    <p:extLst>
      <p:ext uri="{BB962C8B-B14F-4D97-AF65-F5344CB8AC3E}">
        <p14:creationId xmlns:p14="http://schemas.microsoft.com/office/powerpoint/2010/main" val="1286654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0189630" y="1671606"/>
            <a:ext cx="3137704" cy="461665"/>
          </a:xfrm>
          <a:prstGeom prst="rect">
            <a:avLst/>
          </a:prstGeom>
          <a:noFill/>
        </p:spPr>
        <p:txBody>
          <a:bodyPr wrap="square" rtlCol="0">
            <a:spAutoFit/>
          </a:bodyPr>
          <a:lstStyle/>
          <a:p>
            <a:r>
              <a:rPr lang="en-NZ" sz="2400" b="1" u="sng" dirty="0">
                <a:hlinkClick r:id="rId2"/>
              </a:rPr>
              <a:t>www.healthed.govt.nz</a:t>
            </a:r>
            <a:endParaRPr lang="en-NZ" sz="2400" b="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183" t="13045" r="5879" b="11626"/>
          <a:stretch/>
        </p:blipFill>
        <p:spPr>
          <a:xfrm rot="16200000">
            <a:off x="-1327151" y="1384301"/>
            <a:ext cx="4559303" cy="1905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020" y="0"/>
            <a:ext cx="8940065" cy="5384800"/>
          </a:xfrm>
          <a:prstGeom prst="rect">
            <a:avLst/>
          </a:prstGeom>
        </p:spPr>
      </p:pic>
      <p:sp>
        <p:nvSpPr>
          <p:cNvPr id="5" name="Rectangle 4"/>
          <p:cNvSpPr/>
          <p:nvPr/>
        </p:nvSpPr>
        <p:spPr>
          <a:xfrm>
            <a:off x="2755900" y="6007100"/>
            <a:ext cx="5448300" cy="461665"/>
          </a:xfrm>
          <a:prstGeom prst="rect">
            <a:avLst/>
          </a:prstGeom>
        </p:spPr>
        <p:txBody>
          <a:bodyPr wrap="square">
            <a:spAutoFit/>
          </a:bodyPr>
          <a:lstStyle/>
          <a:p>
            <a:r>
              <a:rPr lang="en-NZ" sz="2400" b="1" dirty="0"/>
              <a:t>https://www.loveyourbrain.com/about</a:t>
            </a:r>
          </a:p>
        </p:txBody>
      </p:sp>
    </p:spTree>
    <p:extLst>
      <p:ext uri="{BB962C8B-B14F-4D97-AF65-F5344CB8AC3E}">
        <p14:creationId xmlns:p14="http://schemas.microsoft.com/office/powerpoint/2010/main" val="3770103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0189630" y="1671606"/>
            <a:ext cx="3137704" cy="461665"/>
          </a:xfrm>
          <a:prstGeom prst="rect">
            <a:avLst/>
          </a:prstGeom>
          <a:noFill/>
        </p:spPr>
        <p:txBody>
          <a:bodyPr wrap="square" rtlCol="0">
            <a:spAutoFit/>
          </a:bodyPr>
          <a:lstStyle/>
          <a:p>
            <a:r>
              <a:rPr lang="en-NZ" sz="2400" b="1" u="sng" dirty="0">
                <a:hlinkClick r:id="rId2"/>
              </a:rPr>
              <a:t>www.healthed.govt.nz</a:t>
            </a:r>
            <a:endParaRPr lang="en-NZ"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22247" cy="327602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335" t="1663" r="15605" b="2470"/>
          <a:stretch/>
        </p:blipFill>
        <p:spPr>
          <a:xfrm>
            <a:off x="348406" y="3857625"/>
            <a:ext cx="3987801" cy="2466976"/>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944" r="10918" b="7401"/>
          <a:stretch/>
        </p:blipFill>
        <p:spPr>
          <a:xfrm>
            <a:off x="4684613" y="-14882"/>
            <a:ext cx="4343400" cy="6858723"/>
          </a:xfrm>
          <a:prstGeom prst="rect">
            <a:avLst/>
          </a:prstGeom>
        </p:spPr>
      </p:pic>
      <p:sp>
        <p:nvSpPr>
          <p:cNvPr id="6" name="Rectangle 5"/>
          <p:cNvSpPr/>
          <p:nvPr/>
        </p:nvSpPr>
        <p:spPr>
          <a:xfrm>
            <a:off x="9028013" y="5557172"/>
            <a:ext cx="2961302" cy="830997"/>
          </a:xfrm>
          <a:prstGeom prst="rect">
            <a:avLst/>
          </a:prstGeom>
        </p:spPr>
        <p:txBody>
          <a:bodyPr wrap="square">
            <a:spAutoFit/>
          </a:bodyPr>
          <a:lstStyle/>
          <a:p>
            <a:r>
              <a:rPr lang="en-NZ" sz="2400" b="1" dirty="0"/>
              <a:t>https://www.fightflu.co.nz/influenza-facts</a:t>
            </a:r>
          </a:p>
        </p:txBody>
      </p:sp>
    </p:spTree>
    <p:extLst>
      <p:ext uri="{BB962C8B-B14F-4D97-AF65-F5344CB8AC3E}">
        <p14:creationId xmlns:p14="http://schemas.microsoft.com/office/powerpoint/2010/main" val="1606846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 y="223837"/>
            <a:ext cx="5943600" cy="465772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483" r="8703"/>
          <a:stretch/>
        </p:blipFill>
        <p:spPr>
          <a:xfrm>
            <a:off x="7387447" y="223837"/>
            <a:ext cx="4102100" cy="3857626"/>
          </a:xfrm>
          <a:prstGeom prst="rect">
            <a:avLst/>
          </a:prstGeom>
        </p:spPr>
      </p:pic>
      <p:sp>
        <p:nvSpPr>
          <p:cNvPr id="6" name="Rectangle 5"/>
          <p:cNvSpPr/>
          <p:nvPr/>
        </p:nvSpPr>
        <p:spPr>
          <a:xfrm>
            <a:off x="3062193" y="5720834"/>
            <a:ext cx="7869398" cy="523220"/>
          </a:xfrm>
          <a:prstGeom prst="rect">
            <a:avLst/>
          </a:prstGeom>
        </p:spPr>
        <p:txBody>
          <a:bodyPr wrap="none">
            <a:spAutoFit/>
          </a:bodyPr>
          <a:lstStyle/>
          <a:p>
            <a:r>
              <a:rPr lang="en-NZ" sz="2800" dirty="0" smtClean="0">
                <a:hlinkClick r:id="rId4"/>
              </a:rPr>
              <a:t>https://www.netsafe.org.nz/bullying-abuse-support/</a:t>
            </a:r>
            <a:endParaRPr lang="en-NZ" sz="2800" dirty="0"/>
          </a:p>
        </p:txBody>
      </p:sp>
      <p:sp>
        <p:nvSpPr>
          <p:cNvPr id="2" name="TextBox 1"/>
          <p:cNvSpPr txBox="1"/>
          <p:nvPr/>
        </p:nvSpPr>
        <p:spPr>
          <a:xfrm rot="16200000">
            <a:off x="10151529" y="1697006"/>
            <a:ext cx="3137704" cy="461665"/>
          </a:xfrm>
          <a:prstGeom prst="rect">
            <a:avLst/>
          </a:prstGeom>
          <a:noFill/>
        </p:spPr>
        <p:txBody>
          <a:bodyPr wrap="square" rtlCol="0">
            <a:spAutoFit/>
          </a:bodyPr>
          <a:lstStyle/>
          <a:p>
            <a:r>
              <a:rPr lang="en-NZ" sz="2400" b="1" u="sng" dirty="0">
                <a:hlinkClick r:id="rId5"/>
              </a:rPr>
              <a:t>www.healthed.govt.nz</a:t>
            </a:r>
            <a:endParaRPr lang="en-NZ" sz="2400" b="1" dirty="0"/>
          </a:p>
        </p:txBody>
      </p:sp>
    </p:spTree>
    <p:extLst>
      <p:ext uri="{BB962C8B-B14F-4D97-AF65-F5344CB8AC3E}">
        <p14:creationId xmlns:p14="http://schemas.microsoft.com/office/powerpoint/2010/main" val="385903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087" y="128587"/>
            <a:ext cx="5076825" cy="6448425"/>
          </a:xfrm>
          <a:prstGeom prst="rect">
            <a:avLst/>
          </a:prstGeom>
        </p:spPr>
      </p:pic>
      <p:pic>
        <p:nvPicPr>
          <p:cNvPr id="3" name="Picture 2"/>
          <p:cNvPicPr>
            <a:picLocks noChangeAspect="1"/>
          </p:cNvPicPr>
          <p:nvPr/>
        </p:nvPicPr>
        <p:blipFill>
          <a:blip r:embed="rId3"/>
          <a:stretch>
            <a:fillRect/>
          </a:stretch>
        </p:blipFill>
        <p:spPr>
          <a:xfrm>
            <a:off x="6269831" y="128587"/>
            <a:ext cx="5022850" cy="4777833"/>
          </a:xfrm>
          <a:prstGeom prst="rect">
            <a:avLst/>
          </a:prstGeom>
        </p:spPr>
      </p:pic>
      <p:sp>
        <p:nvSpPr>
          <p:cNvPr id="4" name="Rectangle 3"/>
          <p:cNvSpPr/>
          <p:nvPr/>
        </p:nvSpPr>
        <p:spPr>
          <a:xfrm>
            <a:off x="4267200" y="5930681"/>
            <a:ext cx="7899400" cy="830997"/>
          </a:xfrm>
          <a:prstGeom prst="rect">
            <a:avLst/>
          </a:prstGeom>
        </p:spPr>
        <p:txBody>
          <a:bodyPr wrap="square">
            <a:spAutoFit/>
          </a:bodyPr>
          <a:lstStyle/>
          <a:p>
            <a:r>
              <a:rPr lang="en-NZ" sz="2400" dirty="0" smtClean="0">
                <a:hlinkClick r:id="rId4"/>
              </a:rPr>
              <a:t>https://www.health.govt.nz/your-health/healthy-living/food-activity-and-sleep/physical-activity/sit-less-move-more</a:t>
            </a:r>
            <a:endParaRPr lang="en-NZ" sz="2400" dirty="0"/>
          </a:p>
        </p:txBody>
      </p:sp>
      <p:sp>
        <p:nvSpPr>
          <p:cNvPr id="5" name="TextBox 4"/>
          <p:cNvSpPr txBox="1"/>
          <p:nvPr/>
        </p:nvSpPr>
        <p:spPr>
          <a:xfrm rot="16200000">
            <a:off x="10151529" y="1697006"/>
            <a:ext cx="3137704" cy="461665"/>
          </a:xfrm>
          <a:prstGeom prst="rect">
            <a:avLst/>
          </a:prstGeom>
          <a:noFill/>
        </p:spPr>
        <p:txBody>
          <a:bodyPr wrap="square" rtlCol="0">
            <a:spAutoFit/>
          </a:bodyPr>
          <a:lstStyle/>
          <a:p>
            <a:r>
              <a:rPr lang="en-NZ" sz="2400" b="1" u="sng" dirty="0">
                <a:hlinkClick r:id="rId5"/>
              </a:rPr>
              <a:t>www.healthed.govt.nz</a:t>
            </a:r>
            <a:endParaRPr lang="en-NZ" sz="2400" b="1" dirty="0"/>
          </a:p>
        </p:txBody>
      </p:sp>
    </p:spTree>
    <p:extLst>
      <p:ext uri="{BB962C8B-B14F-4D97-AF65-F5344CB8AC3E}">
        <p14:creationId xmlns:p14="http://schemas.microsoft.com/office/powerpoint/2010/main" val="82804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986" y="336034"/>
            <a:ext cx="3286028" cy="369332"/>
          </a:xfrm>
          <a:prstGeom prst="rect">
            <a:avLst/>
          </a:prstGeom>
        </p:spPr>
        <p:txBody>
          <a:bodyPr wrap="none">
            <a:spAutoFit/>
          </a:bodyPr>
          <a:lstStyle/>
          <a:p>
            <a:r>
              <a:rPr lang="en-NZ" b="1" dirty="0" smtClean="0">
                <a:solidFill>
                  <a:srgbClr val="F93822"/>
                </a:solidFill>
                <a:effectLst/>
                <a:latin typeface="Open Sans"/>
                <a:hlinkClick r:id="rId2"/>
              </a:rPr>
              <a:t>February is BikeWise month</a:t>
            </a:r>
            <a:endParaRPr lang="en-NZ" dirty="0"/>
          </a:p>
        </p:txBody>
      </p:sp>
      <p:sp>
        <p:nvSpPr>
          <p:cNvPr id="3" name="Rectangle 2"/>
          <p:cNvSpPr/>
          <p:nvPr/>
        </p:nvSpPr>
        <p:spPr>
          <a:xfrm>
            <a:off x="304800" y="861536"/>
            <a:ext cx="4902200" cy="5078313"/>
          </a:xfrm>
          <a:prstGeom prst="rect">
            <a:avLst/>
          </a:prstGeom>
        </p:spPr>
        <p:txBody>
          <a:bodyPr wrap="square">
            <a:spAutoFit/>
          </a:bodyPr>
          <a:lstStyle/>
          <a:p>
            <a:r>
              <a:rPr lang="en-NZ" dirty="0" smtClean="0">
                <a:effectLst/>
              </a:rPr>
              <a:t>Bike Wise is New Zealand's national programme of activities promoting cycling as a fun, healthy and safe way to travel.</a:t>
            </a:r>
          </a:p>
          <a:p>
            <a:r>
              <a:rPr lang="en-NZ" dirty="0" smtClean="0">
                <a:effectLst/>
              </a:rPr>
              <a:t>Why not join us and </a:t>
            </a:r>
            <a:r>
              <a:rPr lang="en-NZ" dirty="0" smtClean="0">
                <a:effectLst/>
              </a:rPr>
              <a:t>get </a:t>
            </a:r>
            <a:r>
              <a:rPr lang="en-NZ" dirty="0" smtClean="0">
                <a:effectLst/>
              </a:rPr>
              <a:t>in the saddle?.</a:t>
            </a:r>
          </a:p>
          <a:p>
            <a:r>
              <a:rPr lang="en-NZ" dirty="0" smtClean="0">
                <a:effectLst/>
              </a:rPr>
              <a:t>For events in your area, check </a:t>
            </a:r>
            <a:r>
              <a:rPr lang="en-NZ" dirty="0" smtClean="0">
                <a:effectLst/>
                <a:hlinkClick r:id="rId3"/>
              </a:rPr>
              <a:t>http://www.bikewisechallenge.co.nz/</a:t>
            </a:r>
            <a:endParaRPr lang="en-NZ" dirty="0" smtClean="0">
              <a:effectLst/>
            </a:endParaRPr>
          </a:p>
          <a:p>
            <a:endParaRPr lang="en-NZ" dirty="0" smtClean="0">
              <a:effectLst/>
            </a:endParaRPr>
          </a:p>
          <a:p>
            <a:r>
              <a:rPr lang="en-NZ" sz="2000" b="1" dirty="0" smtClean="0"/>
              <a:t>Cycling to School?</a:t>
            </a:r>
            <a:endParaRPr lang="en-NZ" sz="2000" b="1" dirty="0" smtClean="0">
              <a:effectLst/>
            </a:endParaRPr>
          </a:p>
          <a:p>
            <a:endParaRPr lang="en-NZ" dirty="0"/>
          </a:p>
          <a:p>
            <a:r>
              <a:rPr lang="en-NZ" b="1" dirty="0" smtClean="0">
                <a:effectLst/>
              </a:rPr>
              <a:t>Plan:  Plan your route avoiding busy roads and </a:t>
            </a:r>
            <a:r>
              <a:rPr lang="en-NZ" b="1" dirty="0" smtClean="0">
                <a:effectLst/>
              </a:rPr>
              <a:t>intersections.</a:t>
            </a:r>
            <a:endParaRPr lang="en-NZ" b="1" dirty="0" smtClean="0">
              <a:effectLst/>
            </a:endParaRPr>
          </a:p>
          <a:p>
            <a:endParaRPr lang="en-NZ" b="1" dirty="0"/>
          </a:p>
          <a:p>
            <a:r>
              <a:rPr lang="en-NZ" b="1" dirty="0" smtClean="0">
                <a:effectLst/>
              </a:rPr>
              <a:t>Carry:  Carry as little as possible on your back. You’re safer with your school bag strapped to the back carrier.</a:t>
            </a:r>
          </a:p>
          <a:p>
            <a:endParaRPr lang="en-NZ" b="1" dirty="0"/>
          </a:p>
          <a:p>
            <a:r>
              <a:rPr lang="en-NZ" b="1" dirty="0" smtClean="0">
                <a:effectLst/>
              </a:rPr>
              <a:t>Rules: The roads can be safe if everyone follows the rules.  That includes cyclists!</a:t>
            </a:r>
            <a:endParaRPr lang="en-NZ" b="1" dirty="0">
              <a:effectLst/>
            </a:endParaRPr>
          </a:p>
        </p:txBody>
      </p:sp>
      <p:pic>
        <p:nvPicPr>
          <p:cNvPr id="4" name="Picture 3"/>
          <p:cNvPicPr>
            <a:picLocks noChangeAspect="1"/>
          </p:cNvPicPr>
          <p:nvPr/>
        </p:nvPicPr>
        <p:blipFill>
          <a:blip r:embed="rId4"/>
          <a:stretch>
            <a:fillRect/>
          </a:stretch>
        </p:blipFill>
        <p:spPr>
          <a:xfrm>
            <a:off x="5635625" y="313370"/>
            <a:ext cx="5695950" cy="2009775"/>
          </a:xfrm>
          <a:prstGeom prst="rect">
            <a:avLst/>
          </a:prstGeom>
        </p:spPr>
      </p:pic>
      <p:pic>
        <p:nvPicPr>
          <p:cNvPr id="5" name="Picture 4"/>
          <p:cNvPicPr>
            <a:picLocks noChangeAspect="1"/>
          </p:cNvPicPr>
          <p:nvPr/>
        </p:nvPicPr>
        <p:blipFill rotWithShape="1">
          <a:blip r:embed="rId5"/>
          <a:srcRect b="2317"/>
          <a:stretch/>
        </p:blipFill>
        <p:spPr>
          <a:xfrm>
            <a:off x="6108700" y="2323145"/>
            <a:ext cx="5054600" cy="3353755"/>
          </a:xfrm>
          <a:prstGeom prst="rect">
            <a:avLst/>
          </a:prstGeom>
        </p:spPr>
      </p:pic>
      <p:sp>
        <p:nvSpPr>
          <p:cNvPr id="6" name="TextBox 5"/>
          <p:cNvSpPr txBox="1"/>
          <p:nvPr/>
        </p:nvSpPr>
        <p:spPr>
          <a:xfrm rot="16200000">
            <a:off x="10151529" y="1697006"/>
            <a:ext cx="3137704" cy="461665"/>
          </a:xfrm>
          <a:prstGeom prst="rect">
            <a:avLst/>
          </a:prstGeom>
          <a:noFill/>
        </p:spPr>
        <p:txBody>
          <a:bodyPr wrap="square" rtlCol="0">
            <a:spAutoFit/>
          </a:bodyPr>
          <a:lstStyle/>
          <a:p>
            <a:r>
              <a:rPr lang="en-NZ" sz="2400" b="1" u="sng" dirty="0">
                <a:hlinkClick r:id="rId6"/>
              </a:rPr>
              <a:t>www.healthed.govt.nz</a:t>
            </a:r>
            <a:endParaRPr lang="en-NZ" sz="2400" b="1" dirty="0"/>
          </a:p>
        </p:txBody>
      </p:sp>
    </p:spTree>
    <p:extLst>
      <p:ext uri="{BB962C8B-B14F-4D97-AF65-F5344CB8AC3E}">
        <p14:creationId xmlns:p14="http://schemas.microsoft.com/office/powerpoint/2010/main" val="36327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340" r="16893"/>
          <a:stretch/>
        </p:blipFill>
        <p:spPr>
          <a:xfrm>
            <a:off x="-1" y="82913"/>
            <a:ext cx="5661697" cy="6559187"/>
          </a:xfrm>
          <a:prstGeom prst="rect">
            <a:avLst/>
          </a:prstGeom>
        </p:spPr>
      </p:pic>
      <p:sp>
        <p:nvSpPr>
          <p:cNvPr id="3" name="Rectangle 2"/>
          <p:cNvSpPr/>
          <p:nvPr/>
        </p:nvSpPr>
        <p:spPr>
          <a:xfrm>
            <a:off x="6375400" y="344438"/>
            <a:ext cx="4978400" cy="5262979"/>
          </a:xfrm>
          <a:prstGeom prst="rect">
            <a:avLst/>
          </a:prstGeom>
        </p:spPr>
        <p:txBody>
          <a:bodyPr wrap="square">
            <a:spAutoFit/>
          </a:bodyPr>
          <a:lstStyle/>
          <a:p>
            <a:r>
              <a:rPr lang="en-NZ" sz="2400" dirty="0" smtClean="0"/>
              <a:t>There are many ways you can eat to support your heart health and all of them are simple variations on a common dietary theme. The key is to base your diet around foods that are as close to how they are found in nature as possible.  This means eating plenty of vegetables and fruit, some whole grains in place of refined grains, legumes, nuts, seeds, and other sources of healthy fats such as oily fish. You may also choose to include non-processed lean meats, poultry and/or dairy.</a:t>
            </a:r>
            <a:endParaRPr lang="en-NZ" sz="2400" dirty="0"/>
          </a:p>
        </p:txBody>
      </p:sp>
      <p:sp>
        <p:nvSpPr>
          <p:cNvPr id="4" name="Rectangle 3"/>
          <p:cNvSpPr/>
          <p:nvPr/>
        </p:nvSpPr>
        <p:spPr>
          <a:xfrm>
            <a:off x="5816600" y="5995769"/>
            <a:ext cx="6096000" cy="830997"/>
          </a:xfrm>
          <a:prstGeom prst="rect">
            <a:avLst/>
          </a:prstGeom>
        </p:spPr>
        <p:txBody>
          <a:bodyPr>
            <a:spAutoFit/>
          </a:bodyPr>
          <a:lstStyle/>
          <a:p>
            <a:r>
              <a:rPr lang="en-NZ" sz="2400" dirty="0" smtClean="0">
                <a:hlinkClick r:id="rId3"/>
              </a:rPr>
              <a:t>https://www.heartfoundation.org.nz/wellbeing/healthy-eating/eating-for-a-healthy-heart</a:t>
            </a:r>
            <a:endParaRPr lang="en-NZ" sz="2400" dirty="0"/>
          </a:p>
        </p:txBody>
      </p:sp>
      <p:sp>
        <p:nvSpPr>
          <p:cNvPr id="5" name="TextBox 4"/>
          <p:cNvSpPr txBox="1"/>
          <p:nvPr/>
        </p:nvSpPr>
        <p:spPr>
          <a:xfrm rot="16200000">
            <a:off x="10151529" y="1697006"/>
            <a:ext cx="3137704" cy="461665"/>
          </a:xfrm>
          <a:prstGeom prst="rect">
            <a:avLst/>
          </a:prstGeom>
          <a:noFill/>
        </p:spPr>
        <p:txBody>
          <a:bodyPr wrap="square" rtlCol="0">
            <a:spAutoFit/>
          </a:bodyPr>
          <a:lstStyle/>
          <a:p>
            <a:r>
              <a:rPr lang="en-NZ" sz="2400" b="1" u="sng" dirty="0">
                <a:hlinkClick r:id="rId4"/>
              </a:rPr>
              <a:t>www.healthed.govt.nz</a:t>
            </a:r>
            <a:endParaRPr lang="en-NZ" sz="2400" b="1" dirty="0"/>
          </a:p>
        </p:txBody>
      </p:sp>
    </p:spTree>
    <p:extLst>
      <p:ext uri="{BB962C8B-B14F-4D97-AF65-F5344CB8AC3E}">
        <p14:creationId xmlns:p14="http://schemas.microsoft.com/office/powerpoint/2010/main" val="23456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667"/>
          <a:stretch/>
        </p:blipFill>
        <p:spPr>
          <a:xfrm>
            <a:off x="215900" y="150125"/>
            <a:ext cx="10563210" cy="4585647"/>
          </a:xfrm>
          <a:prstGeom prst="rect">
            <a:avLst/>
          </a:prstGeom>
        </p:spPr>
      </p:pic>
      <p:sp>
        <p:nvSpPr>
          <p:cNvPr id="3" name="TextBox 2"/>
          <p:cNvSpPr txBox="1"/>
          <p:nvPr/>
        </p:nvSpPr>
        <p:spPr>
          <a:xfrm rot="16200000">
            <a:off x="10189630" y="1671606"/>
            <a:ext cx="3137704" cy="461665"/>
          </a:xfrm>
          <a:prstGeom prst="rect">
            <a:avLst/>
          </a:prstGeom>
          <a:noFill/>
        </p:spPr>
        <p:txBody>
          <a:bodyPr wrap="square" rtlCol="0">
            <a:spAutoFit/>
          </a:bodyPr>
          <a:lstStyle/>
          <a:p>
            <a:r>
              <a:rPr lang="en-NZ" sz="2400" b="1" u="sng" dirty="0">
                <a:hlinkClick r:id="rId3"/>
              </a:rPr>
              <a:t>www.healthed.govt.nz</a:t>
            </a:r>
            <a:endParaRPr lang="en-NZ" sz="2400" b="1" dirty="0"/>
          </a:p>
        </p:txBody>
      </p:sp>
      <p:sp>
        <p:nvSpPr>
          <p:cNvPr id="4" name="Rectangle 3"/>
          <p:cNvSpPr/>
          <p:nvPr/>
        </p:nvSpPr>
        <p:spPr>
          <a:xfrm>
            <a:off x="4241990" y="6038334"/>
            <a:ext cx="4824013" cy="584775"/>
          </a:xfrm>
          <a:prstGeom prst="rect">
            <a:avLst/>
          </a:prstGeom>
        </p:spPr>
        <p:txBody>
          <a:bodyPr wrap="none">
            <a:spAutoFit/>
          </a:bodyPr>
          <a:lstStyle/>
          <a:p>
            <a:r>
              <a:rPr lang="en-NZ" sz="3200" b="1" dirty="0"/>
              <a:t>http://www.allergy.org.nz/</a:t>
            </a:r>
          </a:p>
        </p:txBody>
      </p:sp>
      <p:pic>
        <p:nvPicPr>
          <p:cNvPr id="5" name="Picture 4"/>
          <p:cNvPicPr>
            <a:picLocks noChangeAspect="1"/>
          </p:cNvPicPr>
          <p:nvPr/>
        </p:nvPicPr>
        <p:blipFill rotWithShape="1">
          <a:blip r:embed="rId4"/>
          <a:srcRect l="3693" t="5883" r="4000" b="2422"/>
          <a:stretch/>
        </p:blipFill>
        <p:spPr>
          <a:xfrm>
            <a:off x="0" y="4333875"/>
            <a:ext cx="2857501" cy="2524125"/>
          </a:xfrm>
          <a:prstGeom prst="rect">
            <a:avLst/>
          </a:prstGeom>
        </p:spPr>
      </p:pic>
    </p:spTree>
    <p:extLst>
      <p:ext uri="{BB962C8B-B14F-4D97-AF65-F5344CB8AC3E}">
        <p14:creationId xmlns:p14="http://schemas.microsoft.com/office/powerpoint/2010/main" val="3340769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0189630" y="1671606"/>
            <a:ext cx="3137704" cy="461665"/>
          </a:xfrm>
          <a:prstGeom prst="rect">
            <a:avLst/>
          </a:prstGeom>
          <a:noFill/>
        </p:spPr>
        <p:txBody>
          <a:bodyPr wrap="square" rtlCol="0">
            <a:spAutoFit/>
          </a:bodyPr>
          <a:lstStyle/>
          <a:p>
            <a:r>
              <a:rPr lang="en-NZ" sz="2400" b="1" u="sng" dirty="0">
                <a:hlinkClick r:id="rId2"/>
              </a:rPr>
              <a:t>www.healthed.govt.nz</a:t>
            </a:r>
            <a:endParaRPr lang="en-NZ"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964" y="0"/>
            <a:ext cx="9356071" cy="6858000"/>
          </a:xfrm>
          <a:prstGeom prst="rect">
            <a:avLst/>
          </a:prstGeom>
        </p:spPr>
      </p:pic>
      <p:sp>
        <p:nvSpPr>
          <p:cNvPr id="6" name="TextBox 5"/>
          <p:cNvSpPr txBox="1"/>
          <p:nvPr/>
        </p:nvSpPr>
        <p:spPr>
          <a:xfrm>
            <a:off x="2489199" y="5926435"/>
            <a:ext cx="5105400" cy="461665"/>
          </a:xfrm>
          <a:prstGeom prst="rect">
            <a:avLst/>
          </a:prstGeom>
          <a:solidFill>
            <a:schemeClr val="bg1"/>
          </a:solidFill>
        </p:spPr>
        <p:txBody>
          <a:bodyPr wrap="square" rtlCol="0">
            <a:spAutoFit/>
          </a:bodyPr>
          <a:lstStyle/>
          <a:p>
            <a:endParaRPr lang="en-NZ" sz="2400" b="1" dirty="0"/>
          </a:p>
        </p:txBody>
      </p:sp>
      <p:sp>
        <p:nvSpPr>
          <p:cNvPr id="5" name="TextBox 4"/>
          <p:cNvSpPr txBox="1"/>
          <p:nvPr/>
        </p:nvSpPr>
        <p:spPr>
          <a:xfrm>
            <a:off x="2501900" y="5918200"/>
            <a:ext cx="5105400" cy="461665"/>
          </a:xfrm>
          <a:prstGeom prst="rect">
            <a:avLst/>
          </a:prstGeom>
          <a:noFill/>
        </p:spPr>
        <p:txBody>
          <a:bodyPr wrap="square" rtlCol="0">
            <a:spAutoFit/>
          </a:bodyPr>
          <a:lstStyle/>
          <a:p>
            <a:r>
              <a:rPr lang="en-NZ" sz="2400" b="1" dirty="0"/>
              <a:t>https://cancernz.org.nz/</a:t>
            </a:r>
          </a:p>
        </p:txBody>
      </p:sp>
    </p:spTree>
    <p:extLst>
      <p:ext uri="{BB962C8B-B14F-4D97-AF65-F5344CB8AC3E}">
        <p14:creationId xmlns:p14="http://schemas.microsoft.com/office/powerpoint/2010/main" val="284247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0189630" y="1671606"/>
            <a:ext cx="3137704" cy="461665"/>
          </a:xfrm>
          <a:prstGeom prst="rect">
            <a:avLst/>
          </a:prstGeom>
          <a:noFill/>
        </p:spPr>
        <p:txBody>
          <a:bodyPr wrap="square" rtlCol="0">
            <a:spAutoFit/>
          </a:bodyPr>
          <a:lstStyle/>
          <a:p>
            <a:r>
              <a:rPr lang="en-NZ" sz="2400" b="1" u="sng" dirty="0">
                <a:hlinkClick r:id="rId2"/>
              </a:rPr>
              <a:t>www.healthed.govt.nz</a:t>
            </a:r>
            <a:endParaRPr lang="en-NZ" sz="2400" b="1" dirty="0"/>
          </a:p>
        </p:txBody>
      </p:sp>
      <p:pic>
        <p:nvPicPr>
          <p:cNvPr id="3" name="Picture 2"/>
          <p:cNvPicPr>
            <a:picLocks noChangeAspect="1"/>
          </p:cNvPicPr>
          <p:nvPr/>
        </p:nvPicPr>
        <p:blipFill>
          <a:blip r:embed="rId3"/>
          <a:stretch>
            <a:fillRect/>
          </a:stretch>
        </p:blipFill>
        <p:spPr>
          <a:xfrm>
            <a:off x="4317224" y="2636837"/>
            <a:ext cx="7210425" cy="3895725"/>
          </a:xfrm>
          <a:prstGeom prst="rect">
            <a:avLst/>
          </a:prstGeom>
        </p:spPr>
      </p:pic>
      <p:pic>
        <p:nvPicPr>
          <p:cNvPr id="4" name="Picture 3"/>
          <p:cNvPicPr>
            <a:picLocks noChangeAspect="1"/>
          </p:cNvPicPr>
          <p:nvPr/>
        </p:nvPicPr>
        <p:blipFill>
          <a:blip r:embed="rId4"/>
          <a:stretch>
            <a:fillRect/>
          </a:stretch>
        </p:blipFill>
        <p:spPr>
          <a:xfrm>
            <a:off x="239712" y="161925"/>
            <a:ext cx="3615846" cy="5006556"/>
          </a:xfrm>
          <a:prstGeom prst="rect">
            <a:avLst/>
          </a:prstGeom>
        </p:spPr>
      </p:pic>
      <p:sp>
        <p:nvSpPr>
          <p:cNvPr id="5" name="Rectangle 4"/>
          <p:cNvSpPr/>
          <p:nvPr/>
        </p:nvSpPr>
        <p:spPr>
          <a:xfrm>
            <a:off x="170127" y="6070897"/>
            <a:ext cx="4147097" cy="461665"/>
          </a:xfrm>
          <a:prstGeom prst="rect">
            <a:avLst/>
          </a:prstGeom>
        </p:spPr>
        <p:txBody>
          <a:bodyPr wrap="none">
            <a:spAutoFit/>
          </a:bodyPr>
          <a:lstStyle/>
          <a:p>
            <a:r>
              <a:rPr lang="en-NZ" sz="2400" b="1" dirty="0"/>
              <a:t>https://www.sunsmart.org.nz/</a:t>
            </a:r>
          </a:p>
        </p:txBody>
      </p:sp>
      <p:sp>
        <p:nvSpPr>
          <p:cNvPr id="6" name="Rectangle 5"/>
          <p:cNvSpPr/>
          <p:nvPr/>
        </p:nvSpPr>
        <p:spPr>
          <a:xfrm>
            <a:off x="4114800" y="333586"/>
            <a:ext cx="7162800" cy="2308324"/>
          </a:xfrm>
          <a:prstGeom prst="rect">
            <a:avLst/>
          </a:prstGeom>
        </p:spPr>
        <p:txBody>
          <a:bodyPr wrap="square">
            <a:spAutoFit/>
          </a:bodyPr>
          <a:lstStyle/>
          <a:p>
            <a:r>
              <a:rPr lang="en-NZ" sz="2400" b="1" dirty="0"/>
              <a:t>Be safe - be SunSmart</a:t>
            </a:r>
          </a:p>
          <a:p>
            <a:r>
              <a:rPr lang="en-NZ" sz="2400" dirty="0"/>
              <a:t>New Zealand sunlight </a:t>
            </a:r>
            <a:r>
              <a:rPr lang="en-NZ" sz="2400" dirty="0" smtClean="0"/>
              <a:t>has high </a:t>
            </a:r>
            <a:r>
              <a:rPr lang="en-NZ" sz="2400" dirty="0"/>
              <a:t>levels of ultraviolet (UV) radiation. UV radiation can cause skin and eye damage. You can protect yourself and your children by being SunSmart. Learn how to keep safe while still living life in the </a:t>
            </a:r>
            <a:r>
              <a:rPr lang="en-NZ" sz="2400" dirty="0" smtClean="0"/>
              <a:t>sun.</a:t>
            </a:r>
            <a:endParaRPr lang="en-NZ" sz="2400" dirty="0"/>
          </a:p>
        </p:txBody>
      </p:sp>
    </p:spTree>
    <p:extLst>
      <p:ext uri="{BB962C8B-B14F-4D97-AF65-F5344CB8AC3E}">
        <p14:creationId xmlns:p14="http://schemas.microsoft.com/office/powerpoint/2010/main" val="2869432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7865" y="218375"/>
            <a:ext cx="10331450" cy="5850637"/>
          </a:xfrm>
          <a:prstGeom prst="rect">
            <a:avLst/>
          </a:prstGeom>
        </p:spPr>
      </p:pic>
      <p:sp>
        <p:nvSpPr>
          <p:cNvPr id="2" name="TextBox 1"/>
          <p:cNvSpPr txBox="1"/>
          <p:nvPr/>
        </p:nvSpPr>
        <p:spPr>
          <a:xfrm rot="16200000">
            <a:off x="10189630" y="1671606"/>
            <a:ext cx="3137704" cy="461665"/>
          </a:xfrm>
          <a:prstGeom prst="rect">
            <a:avLst/>
          </a:prstGeom>
          <a:noFill/>
        </p:spPr>
        <p:txBody>
          <a:bodyPr wrap="square" rtlCol="0">
            <a:spAutoFit/>
          </a:bodyPr>
          <a:lstStyle/>
          <a:p>
            <a:r>
              <a:rPr lang="en-NZ" sz="2400" b="1" u="sng" dirty="0">
                <a:hlinkClick r:id="rId3"/>
              </a:rPr>
              <a:t>www.healthed.govt.nz</a:t>
            </a:r>
            <a:endParaRPr lang="en-NZ" sz="24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57864" cy="2440266"/>
          </a:xfrm>
          <a:prstGeom prst="rect">
            <a:avLst/>
          </a:prstGeom>
        </p:spPr>
      </p:pic>
      <p:sp>
        <p:nvSpPr>
          <p:cNvPr id="5" name="Rectangle 4"/>
          <p:cNvSpPr/>
          <p:nvPr/>
        </p:nvSpPr>
        <p:spPr>
          <a:xfrm>
            <a:off x="88900" y="6418202"/>
            <a:ext cx="9271000" cy="400110"/>
          </a:xfrm>
          <a:prstGeom prst="rect">
            <a:avLst/>
          </a:prstGeom>
        </p:spPr>
        <p:txBody>
          <a:bodyPr wrap="square">
            <a:spAutoFit/>
          </a:bodyPr>
          <a:lstStyle/>
          <a:p>
            <a:r>
              <a:rPr lang="en-NZ" sz="2000" b="1" dirty="0"/>
              <a:t>https://nutritionfoundation.org.nz/nutrition-facts/nutrition-a-z/Fluid</a:t>
            </a:r>
          </a:p>
        </p:txBody>
      </p:sp>
    </p:spTree>
    <p:extLst>
      <p:ext uri="{BB962C8B-B14F-4D97-AF65-F5344CB8AC3E}">
        <p14:creationId xmlns:p14="http://schemas.microsoft.com/office/powerpoint/2010/main" val="3637426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199</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Hawkes Bay DHB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Adams</dc:creator>
  <cp:lastModifiedBy>John Adams</cp:lastModifiedBy>
  <cp:revision>20</cp:revision>
  <dcterms:created xsi:type="dcterms:W3CDTF">2019-11-29T00:42:04Z</dcterms:created>
  <dcterms:modified xsi:type="dcterms:W3CDTF">2019-12-10T01:19:40Z</dcterms:modified>
</cp:coreProperties>
</file>